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2" r:id="rId3"/>
    <p:sldId id="294" r:id="rId4"/>
    <p:sldId id="295" r:id="rId5"/>
    <p:sldId id="293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BABABA"/>
    <a:srgbClr val="A2B8CB"/>
    <a:srgbClr val="335471"/>
    <a:srgbClr val="A1B7CB"/>
    <a:srgbClr val="72994E"/>
    <a:srgbClr val="9A4665"/>
    <a:srgbClr val="419599"/>
    <a:srgbClr val="7393B2"/>
    <a:srgbClr val="223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94681"/>
  </p:normalViewPr>
  <p:slideViewPr>
    <p:cSldViewPr snapToGrid="0" snapToObjects="1">
      <p:cViewPr varScale="1">
        <p:scale>
          <a:sx n="153" d="100"/>
          <a:sy n="153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1B589-A30B-154A-93F3-5E4118060C46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E34A-F00A-4249-9E72-E124C9D3D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8E34A-F00A-4249-9E72-E124C9D3D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BB9E-1335-0DA9-6E93-83A0A212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B6B6B-E2C9-B877-A9D8-E02136700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152E5-69D3-A619-6F32-8FE4994DF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53FCA-4847-8571-D185-75B6188A5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8E34A-F00A-4249-9E72-E124C9D3D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A2F83-79D3-B2EA-63F1-8616D37B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55D04-A0F6-61C3-87DF-6F3E5F110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9BF0E-346E-647C-6D9B-82DE3A732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4FBE-9636-4A78-46C8-A12DAFB18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8E34A-F00A-4249-9E72-E124C9D3D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34" y="1600199"/>
            <a:ext cx="5554766" cy="1828801"/>
          </a:xfrm>
        </p:spPr>
        <p:txBody>
          <a:bodyPr anchor="b">
            <a:noAutofit/>
          </a:bodyPr>
          <a:lstStyle>
            <a:lvl1pPr algn="l">
              <a:defRPr sz="55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34" y="3602038"/>
            <a:ext cx="5554766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400" y="477963"/>
            <a:ext cx="1872782" cy="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9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vider Slide-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6274" y="717435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6274" y="2719274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065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der Slide-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498" y="1399031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498" y="3400870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8539" y="386064"/>
            <a:ext cx="1277108" cy="3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-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A7CBA4-094F-2538-69BF-34666F65B6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498" y="1399031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C55645-2149-680F-95FC-D5B17E38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498" y="3400870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54E0BE-849D-74C2-F99D-6FC35D1A54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8539" y="386064"/>
            <a:ext cx="1277108" cy="3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48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-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F688-7874-0C7D-DA62-D31A2280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03" y="730886"/>
            <a:ext cx="10515600" cy="1272738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F827-2563-3925-7EAB-EA24F730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03" y="2016321"/>
            <a:ext cx="10515600" cy="3981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50C0AE-7F71-519A-509E-2C227C1C642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F1884E-1F30-F1C9-0F8C-186C865040A1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5DAFE1-EF12-7D21-C30B-4608E013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DFF86CD-CADE-25B9-78C6-9FCC6031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872F2E-6F5B-EC60-BA07-4BD974530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97C249-9B09-5539-07B9-37AF25F79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44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-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F688-7874-0C7D-DA62-D31A2280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03" y="73088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F827-2563-3925-7EAB-EA24F730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03" y="2071803"/>
            <a:ext cx="10515600" cy="39479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50C0AE-7F71-519A-509E-2C227C1C642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F1884E-1F30-F1C9-0F8C-186C865040A1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5DAFE1-EF12-7D21-C30B-4608E013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DFF86CD-CADE-25B9-78C6-9FCC6031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872F2E-6F5B-EC60-BA07-4BD974530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97C249-9B09-5539-07B9-37AF25F79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F688-7874-0C7D-DA62-D31A2280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3" y="1056608"/>
            <a:ext cx="3075432" cy="1325563"/>
          </a:xfrm>
        </p:spPr>
        <p:txBody>
          <a:bodyPr>
            <a:noAutofit/>
          </a:bodyPr>
          <a:lstStyle>
            <a:lvl1pPr algn="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50C0AE-7F71-519A-509E-2C227C1C642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F1884E-1F30-F1C9-0F8C-186C865040A1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5DAFE1-EF12-7D21-C30B-4608E013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DFF86CD-CADE-25B9-78C6-9FCC6031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Month Year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872F2E-6F5B-EC60-BA07-4BD974530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97C249-9B09-5539-07B9-37AF25F79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841A5E-647B-4AFE-F0AC-0C3938A72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719138"/>
            <a:ext cx="3074988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42305D25-5365-799C-AC0C-7F3C1A6EE24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256088" y="719138"/>
            <a:ext cx="7751762" cy="5365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6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F688-7874-0C7D-DA62-D31A2280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3" y="1056608"/>
            <a:ext cx="3075432" cy="1325563"/>
          </a:xfrm>
        </p:spPr>
        <p:txBody>
          <a:bodyPr>
            <a:noAutofit/>
          </a:bodyPr>
          <a:lstStyle>
            <a:lvl1pPr algn="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F827-2563-3925-7EAB-EA24F730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056608"/>
            <a:ext cx="6068568" cy="5156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50C0AE-7F71-519A-509E-2C227C1C642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F1884E-1F30-F1C9-0F8C-186C865040A1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5DAFE1-EF12-7D21-C30B-4608E013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DFF86CD-CADE-25B9-78C6-9FCC6031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872F2E-6F5B-EC60-BA07-4BD974530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97C249-9B09-5539-07B9-37AF25F79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184441-77F5-17C6-9A30-218331758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719138"/>
            <a:ext cx="3074988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419385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F688-7874-0C7D-DA62-D31A2280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3" y="1056608"/>
            <a:ext cx="3075432" cy="1325563"/>
          </a:xfrm>
        </p:spPr>
        <p:txBody>
          <a:bodyPr>
            <a:noAutofit/>
          </a:bodyPr>
          <a:lstStyle>
            <a:lvl1pPr algn="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F827-2563-3925-7EAB-EA24F730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056608"/>
            <a:ext cx="6068568" cy="5156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50C0AE-7F71-519A-509E-2C227C1C642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F1884E-1F30-F1C9-0F8C-186C865040A1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5DAFE1-EF12-7D21-C30B-4608E0131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DFF86CD-CADE-25B9-78C6-9FCC6031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872F2E-6F5B-EC60-BA07-4BD9745305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97C249-9B09-5539-07B9-37AF25F79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48DAF94-4618-F847-D317-5A072ADAF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719138"/>
            <a:ext cx="3074988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86903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1505-788E-2324-CBCD-8AD869A9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587375"/>
            <a:ext cx="3346705" cy="147002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D36A-DD6F-010A-2441-F12123E74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416" y="987425"/>
            <a:ext cx="688397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5F50C-E3BA-85DD-BD67-F5D90255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608" y="2057400"/>
            <a:ext cx="334670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89E827-9974-8154-D41E-E094AF794C50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BAACC7-024A-F421-04FB-FEC75F85573E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B63D973-6EB7-CF3A-DAB4-B520A2D2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239AC7-DC35-8C86-0516-6774D16E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4849865-B21A-9EDA-CB32-D71A096DAF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436C3D9-A524-7C0D-36CF-030772D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89FFC1C-D348-5A71-FD0B-EEF6021A1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608" y="294367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529260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1505-788E-2324-CBCD-8AD869A9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554716"/>
            <a:ext cx="3346705" cy="1502683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5F50C-E3BA-85DD-BD67-F5D90255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608" y="2057400"/>
            <a:ext cx="334670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89E827-9974-8154-D41E-E094AF794C50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BAACC7-024A-F421-04FB-FEC75F85573E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B63D973-6EB7-CF3A-DAB4-B520A2D2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239AC7-DC35-8C86-0516-6774D16E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4849865-B21A-9EDA-CB32-D71A096DAF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436C3D9-A524-7C0D-36CF-030772D57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464EBD-210C-4CAA-512B-F980E69FE1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0213" y="457200"/>
            <a:ext cx="7767637" cy="55911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BD5EFDF-9C8D-9060-648D-6157ECE0A5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294367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943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b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34" y="1600199"/>
            <a:ext cx="5554766" cy="1828801"/>
          </a:xfrm>
        </p:spPr>
        <p:txBody>
          <a:bodyPr anchor="b">
            <a:noAutofit/>
          </a:bodyPr>
          <a:lstStyle>
            <a:lvl1pPr algn="l">
              <a:defRPr sz="55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34" y="3602038"/>
            <a:ext cx="5554766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477504"/>
            <a:ext cx="1872782" cy="4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891A-0100-176F-B5F7-4DA48D2D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FE54DD-D4D5-A63C-F820-CA96819B4F0F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718B18C-9537-E7DF-13F4-4B191126699D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5212D5-3649-A682-8DA9-5D4D9D338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36D06A6-261C-2928-0706-1E8B271F3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743DB8-4CB6-CD12-750E-B4CFA8F43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2008F7-11A1-3502-9433-99B87897E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4589D8-6722-A33B-BD7B-406ED16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2024743"/>
            <a:ext cx="10515600" cy="37124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0B81B50-EEC8-BF44-B0A7-EA8D71F4E7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592" y="401701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68754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891A-0100-176F-B5F7-4DA48D2D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4589D8-6722-A33B-BD7B-406ED16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100" y="2024743"/>
            <a:ext cx="10515600" cy="3712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0B81B50-EEC8-BF44-B0A7-EA8D71F4E7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592" y="401701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6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  <p:sp>
        <p:nvSpPr>
          <p:cNvPr id="3" name="TextBox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7747AA-6531-0D88-B8A5-5583EDD5D35E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9F0688-F16A-D24F-390F-051A0D7345E6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2F420B-6714-5A0B-A55A-B34419CEF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A17DEF3-88BB-80DC-42C9-EE6957B95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E3DB25B-9D3C-80A3-30FA-CDFCA0148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B62ECF-1658-D84C-F72B-FF921579C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60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68CF-F9D7-7FDA-3463-04B130480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2" y="1870968"/>
            <a:ext cx="5181600" cy="3908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B6DEC-3119-D947-6C14-D38036AE6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9592" y="1870968"/>
            <a:ext cx="5181600" cy="3908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FD6CD85-B4FA-5E6C-B13D-62F37A0FEF16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C2A2B01-834E-2504-A601-75DD0C146ACF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B1E412-0DC3-6F5A-8EA3-977109D9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6CC9FF2-4FFC-BB42-6359-348C11943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EE57167-B2B5-A20D-55AE-53EBB892AA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FBAF1CA-7B98-7BF2-63ED-1FF7F6EA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02AA09-207B-EB37-842A-184FE6F0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8F6CA0-064E-CE3B-6728-F367A73355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592" y="401701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99884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563AD-8DFB-D63B-1BDF-CE01A481F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77" y="172688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24009-6598-58EF-3CF3-5A6AAB4AE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877" y="2550795"/>
            <a:ext cx="5157787" cy="3684588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D7BFDE-C628-34DF-DCB5-0E47ED897020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6E77225-8E01-ECFC-A513-821926210C36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D6062FF-BFC6-FAB1-1502-024A8769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67B4A7B-89EF-986F-76E8-219076B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DFDECC4-EBC6-695D-B2F9-FB2CFAF20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0A2B0E-4904-D28C-8512-0AFE0C3C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7DB39DF-3575-0F9E-3693-A0E21C1D1CC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903405" y="172688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934DAAA-7F55-AF7E-C62B-FEC74B2CCFC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3405" y="2550795"/>
            <a:ext cx="5157787" cy="3684588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492597-1C8B-2174-9AFA-A99FF655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2637E1-23C3-2AA1-79FF-BF0355D8CD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5592" y="401701"/>
            <a:ext cx="3346704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 marL="9144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 marL="13716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 marL="1828800" indent="0">
              <a:buFontTx/>
              <a:buNone/>
              <a:defRPr sz="1200">
                <a:solidFill>
                  <a:schemeClr val="accent6">
                    <a:lumMod val="20000"/>
                    <a:lumOff val="8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US" dirty="0"/>
              <a:t>OPTIONAL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11432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1" y="6424382"/>
            <a:ext cx="849951" cy="22053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5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-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11DE71-280E-DFEE-6FF2-B3728FFDBAAA}"/>
              </a:ext>
            </a:extLst>
          </p:cNvPr>
          <p:cNvGrpSpPr/>
          <p:nvPr userDrawn="1"/>
        </p:nvGrpSpPr>
        <p:grpSpPr>
          <a:xfrm>
            <a:off x="678716" y="701978"/>
            <a:ext cx="6257578" cy="3232094"/>
            <a:chOff x="678716" y="701978"/>
            <a:chExt cx="6257578" cy="323209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235B5BD-5537-AC26-4E24-1CD25FF10FC5}"/>
                </a:ext>
              </a:extLst>
            </p:cNvPr>
            <p:cNvSpPr/>
            <p:nvPr userDrawn="1"/>
          </p:nvSpPr>
          <p:spPr>
            <a:xfrm>
              <a:off x="678716" y="701978"/>
              <a:ext cx="6257578" cy="3232094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021DFB-CD39-9D20-942E-93A3EC00E32A}"/>
                </a:ext>
              </a:extLst>
            </p:cNvPr>
            <p:cNvSpPr txBox="1"/>
            <p:nvPr userDrawn="1"/>
          </p:nvSpPr>
          <p:spPr>
            <a:xfrm>
              <a:off x="770707" y="757515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E06740-C624-4416-A8C2-79404810F153}"/>
                </a:ext>
              </a:extLst>
            </p:cNvPr>
            <p:cNvSpPr txBox="1"/>
            <p:nvPr userDrawn="1"/>
          </p:nvSpPr>
          <p:spPr>
            <a:xfrm>
              <a:off x="6468122" y="3429000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BF1198-C250-BC9F-9EFC-129A18EFC383}"/>
              </a:ext>
            </a:extLst>
          </p:cNvPr>
          <p:cNvGrpSpPr/>
          <p:nvPr userDrawn="1"/>
        </p:nvGrpSpPr>
        <p:grpSpPr>
          <a:xfrm>
            <a:off x="7083294" y="701978"/>
            <a:ext cx="4306228" cy="3232094"/>
            <a:chOff x="7083294" y="701978"/>
            <a:chExt cx="4306228" cy="323209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A84155E-C5EA-3608-3B7D-EF423D5D1EE3}"/>
                </a:ext>
              </a:extLst>
            </p:cNvPr>
            <p:cNvSpPr/>
            <p:nvPr userDrawn="1"/>
          </p:nvSpPr>
          <p:spPr>
            <a:xfrm>
              <a:off x="7083294" y="701978"/>
              <a:ext cx="4306228" cy="3232094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5E80A-1300-ED89-FE0A-27FBBDD6ADF6}"/>
                </a:ext>
              </a:extLst>
            </p:cNvPr>
            <p:cNvSpPr txBox="1"/>
            <p:nvPr userDrawn="1"/>
          </p:nvSpPr>
          <p:spPr>
            <a:xfrm>
              <a:off x="10959735" y="3429000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E0DC0-B6B0-9718-96F2-3C75BCC2BB39}"/>
                </a:ext>
              </a:extLst>
            </p:cNvPr>
            <p:cNvSpPr txBox="1"/>
            <p:nvPr userDrawn="1"/>
          </p:nvSpPr>
          <p:spPr>
            <a:xfrm>
              <a:off x="7181556" y="757515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19ACDE-1441-0485-4E16-76438E608E0E}"/>
              </a:ext>
            </a:extLst>
          </p:cNvPr>
          <p:cNvGrpSpPr/>
          <p:nvPr userDrawn="1"/>
        </p:nvGrpSpPr>
        <p:grpSpPr>
          <a:xfrm>
            <a:off x="678716" y="4095610"/>
            <a:ext cx="10710806" cy="1795310"/>
            <a:chOff x="678716" y="4095610"/>
            <a:chExt cx="10710806" cy="179531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E96046E-8A31-0637-0EF0-0FF6959E0ECE}"/>
                </a:ext>
              </a:extLst>
            </p:cNvPr>
            <p:cNvSpPr/>
            <p:nvPr userDrawn="1"/>
          </p:nvSpPr>
          <p:spPr>
            <a:xfrm>
              <a:off x="678716" y="4095610"/>
              <a:ext cx="10710806" cy="1788797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BDE5E7-6D3B-A104-2024-B5611A30451F}"/>
                </a:ext>
              </a:extLst>
            </p:cNvPr>
            <p:cNvSpPr txBox="1"/>
            <p:nvPr userDrawn="1"/>
          </p:nvSpPr>
          <p:spPr>
            <a:xfrm>
              <a:off x="10959735" y="5398477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4F8FDB-A480-5062-75CE-75CA3924F757}"/>
                </a:ext>
              </a:extLst>
            </p:cNvPr>
            <p:cNvSpPr txBox="1"/>
            <p:nvPr userDrawn="1"/>
          </p:nvSpPr>
          <p:spPr>
            <a:xfrm>
              <a:off x="770707" y="4133761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</p:grp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AF02E7F5-C487-BAD1-EDAF-D284279555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31138" y="1249958"/>
            <a:ext cx="3528597" cy="230546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70F044EA-035A-3A71-7153-244B557FEC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606" y="4449649"/>
            <a:ext cx="9593924" cy="132312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E3AD65BD-7ACF-C76F-A52D-D4DE4BBA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6" y="1085222"/>
            <a:ext cx="4620824" cy="1933540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5504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546" y="6424591"/>
            <a:ext cx="848341" cy="22011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F309D-C501-ADF2-6F59-BEA6DC7D90C4}"/>
              </a:ext>
            </a:extLst>
          </p:cNvPr>
          <p:cNvGrpSpPr/>
          <p:nvPr userDrawn="1"/>
        </p:nvGrpSpPr>
        <p:grpSpPr>
          <a:xfrm>
            <a:off x="678716" y="701978"/>
            <a:ext cx="6257578" cy="3232094"/>
            <a:chOff x="678716" y="701978"/>
            <a:chExt cx="6257578" cy="323209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235B5BD-5537-AC26-4E24-1CD25FF10FC5}"/>
                </a:ext>
              </a:extLst>
            </p:cNvPr>
            <p:cNvSpPr/>
            <p:nvPr userDrawn="1"/>
          </p:nvSpPr>
          <p:spPr>
            <a:xfrm>
              <a:off x="678716" y="701978"/>
              <a:ext cx="6257578" cy="3232094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021DFB-CD39-9D20-942E-93A3EC00E32A}"/>
                </a:ext>
              </a:extLst>
            </p:cNvPr>
            <p:cNvSpPr txBox="1"/>
            <p:nvPr userDrawn="1"/>
          </p:nvSpPr>
          <p:spPr>
            <a:xfrm>
              <a:off x="770707" y="757515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E06740-C624-4416-A8C2-79404810F153}"/>
                </a:ext>
              </a:extLst>
            </p:cNvPr>
            <p:cNvSpPr txBox="1"/>
            <p:nvPr userDrawn="1"/>
          </p:nvSpPr>
          <p:spPr>
            <a:xfrm>
              <a:off x="6468122" y="3429000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240E1F-1327-1566-6E71-BC4F803C1F04}"/>
              </a:ext>
            </a:extLst>
          </p:cNvPr>
          <p:cNvGrpSpPr/>
          <p:nvPr userDrawn="1"/>
        </p:nvGrpSpPr>
        <p:grpSpPr>
          <a:xfrm>
            <a:off x="7083294" y="701978"/>
            <a:ext cx="4306228" cy="3232094"/>
            <a:chOff x="7083294" y="701978"/>
            <a:chExt cx="4306228" cy="323209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A84155E-C5EA-3608-3B7D-EF423D5D1EE3}"/>
                </a:ext>
              </a:extLst>
            </p:cNvPr>
            <p:cNvSpPr/>
            <p:nvPr userDrawn="1"/>
          </p:nvSpPr>
          <p:spPr>
            <a:xfrm>
              <a:off x="7083294" y="701978"/>
              <a:ext cx="4306228" cy="3232094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5E80A-1300-ED89-FE0A-27FBBDD6ADF6}"/>
                </a:ext>
              </a:extLst>
            </p:cNvPr>
            <p:cNvSpPr txBox="1"/>
            <p:nvPr userDrawn="1"/>
          </p:nvSpPr>
          <p:spPr>
            <a:xfrm>
              <a:off x="10959735" y="3429000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FE0DC0-B6B0-9718-96F2-3C75BCC2BB39}"/>
                </a:ext>
              </a:extLst>
            </p:cNvPr>
            <p:cNvSpPr txBox="1"/>
            <p:nvPr userDrawn="1"/>
          </p:nvSpPr>
          <p:spPr>
            <a:xfrm>
              <a:off x="7181556" y="757515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A9005-933B-0556-C61D-E68D67A91C92}"/>
              </a:ext>
            </a:extLst>
          </p:cNvPr>
          <p:cNvGrpSpPr/>
          <p:nvPr userDrawn="1"/>
        </p:nvGrpSpPr>
        <p:grpSpPr>
          <a:xfrm>
            <a:off x="678716" y="4095610"/>
            <a:ext cx="10710806" cy="1795310"/>
            <a:chOff x="678716" y="4095610"/>
            <a:chExt cx="10710806" cy="179531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E96046E-8A31-0637-0EF0-0FF6959E0ECE}"/>
                </a:ext>
              </a:extLst>
            </p:cNvPr>
            <p:cNvSpPr/>
            <p:nvPr userDrawn="1"/>
          </p:nvSpPr>
          <p:spPr>
            <a:xfrm>
              <a:off x="678716" y="4095610"/>
              <a:ext cx="10710806" cy="1788797"/>
            </a:xfrm>
            <a:prstGeom prst="roundRect">
              <a:avLst>
                <a:gd name="adj" fmla="val 435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BDE5E7-6D3B-A104-2024-B5611A30451F}"/>
                </a:ext>
              </a:extLst>
            </p:cNvPr>
            <p:cNvSpPr txBox="1"/>
            <p:nvPr userDrawn="1"/>
          </p:nvSpPr>
          <p:spPr>
            <a:xfrm>
              <a:off x="10959735" y="5398477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4F8FDB-A480-5062-75CE-75CA3924F757}"/>
                </a:ext>
              </a:extLst>
            </p:cNvPr>
            <p:cNvSpPr txBox="1"/>
            <p:nvPr userDrawn="1"/>
          </p:nvSpPr>
          <p:spPr>
            <a:xfrm>
              <a:off x="770707" y="4133761"/>
              <a:ext cx="2495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tx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</p:grp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69A689F6-7EEE-3E7F-2231-601C24AB14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31138" y="1249958"/>
            <a:ext cx="3528597" cy="230546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E945C87-D04A-FA48-C4C7-9E5B31905B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606" y="4449649"/>
            <a:ext cx="9593924" cy="132312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5" name="Title 17">
            <a:extLst>
              <a:ext uri="{FF2B5EF4-FFF2-40B4-BE49-F238E27FC236}">
                <a16:creationId xmlns:a16="http://schemas.microsoft.com/office/drawing/2014/main" id="{3FFD3B15-E3E0-A681-4CEB-7E3FE462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6" y="1085222"/>
            <a:ext cx="4620824" cy="1933540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831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-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3741" y="6424591"/>
            <a:ext cx="849951" cy="22011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A5E0B-2F4A-EC1B-9868-6428A2D60501}"/>
              </a:ext>
            </a:extLst>
          </p:cNvPr>
          <p:cNvGrpSpPr/>
          <p:nvPr userDrawn="1"/>
        </p:nvGrpSpPr>
        <p:grpSpPr>
          <a:xfrm>
            <a:off x="678716" y="701978"/>
            <a:ext cx="10769806" cy="5484629"/>
            <a:chOff x="678716" y="701978"/>
            <a:chExt cx="10769806" cy="548462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235B5BD-5537-AC26-4E24-1CD25FF10FC5}"/>
                </a:ext>
              </a:extLst>
            </p:cNvPr>
            <p:cNvSpPr/>
            <p:nvPr userDrawn="1"/>
          </p:nvSpPr>
          <p:spPr>
            <a:xfrm>
              <a:off x="678716" y="701978"/>
              <a:ext cx="10769806" cy="5246646"/>
            </a:xfrm>
            <a:prstGeom prst="roundRect">
              <a:avLst>
                <a:gd name="adj" fmla="val 1486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021DFB-CD39-9D20-942E-93A3EC00E32A}"/>
                </a:ext>
              </a:extLst>
            </p:cNvPr>
            <p:cNvSpPr txBox="1"/>
            <p:nvPr userDrawn="1"/>
          </p:nvSpPr>
          <p:spPr>
            <a:xfrm>
              <a:off x="837040" y="792131"/>
              <a:ext cx="429551" cy="79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&gt;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E06740-C624-4416-A8C2-79404810F153}"/>
                </a:ext>
              </a:extLst>
            </p:cNvPr>
            <p:cNvSpPr txBox="1"/>
            <p:nvPr userDrawn="1"/>
          </p:nvSpPr>
          <p:spPr>
            <a:xfrm>
              <a:off x="11018971" y="5387226"/>
              <a:ext cx="429551" cy="79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i="0" dirty="0">
                  <a:solidFill>
                    <a:schemeClr val="bg1"/>
                  </a:soli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&lt;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EE60CB-A908-F2DD-F2FB-F4E12A493174}"/>
                </a:ext>
              </a:extLst>
            </p:cNvPr>
            <p:cNvCxnSpPr/>
            <p:nvPr userDrawn="1"/>
          </p:nvCxnSpPr>
          <p:spPr>
            <a:xfrm>
              <a:off x="6075904" y="701978"/>
              <a:ext cx="0" cy="5226146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524E3C-1982-7E40-034A-4930A781C7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75904" y="3408200"/>
              <a:ext cx="537261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5B2BB0BB-6C92-8445-FBB8-8562F26B3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5378" y="910078"/>
            <a:ext cx="4858233" cy="22551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88C63CB7-64A3-9CD4-E515-B969BE25BB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606" y="3724332"/>
            <a:ext cx="4279900" cy="191611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itle 17">
            <a:extLst>
              <a:ext uri="{FF2B5EF4-FFF2-40B4-BE49-F238E27FC236}">
                <a16:creationId xmlns:a16="http://schemas.microsoft.com/office/drawing/2014/main" id="{BB1E99E8-19AB-02A4-8774-2A007AB5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6" y="1085222"/>
            <a:ext cx="4620824" cy="1933540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Chart Placeholder 3">
            <a:extLst>
              <a:ext uri="{FF2B5EF4-FFF2-40B4-BE49-F238E27FC236}">
                <a16:creationId xmlns:a16="http://schemas.microsoft.com/office/drawing/2014/main" id="{80FE76C8-F824-97AF-9D0C-1612596B42C1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45238" y="3636963"/>
            <a:ext cx="4857750" cy="21304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6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546" y="6424591"/>
            <a:ext cx="848341" cy="22011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35B5BD-5537-AC26-4E24-1CD25FF10FC5}"/>
              </a:ext>
            </a:extLst>
          </p:cNvPr>
          <p:cNvSpPr/>
          <p:nvPr userDrawn="1"/>
        </p:nvSpPr>
        <p:spPr>
          <a:xfrm>
            <a:off x="678716" y="701978"/>
            <a:ext cx="10769806" cy="5246646"/>
          </a:xfrm>
          <a:prstGeom prst="roundRect">
            <a:avLst>
              <a:gd name="adj" fmla="val 148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21DFB-CD39-9D20-942E-93A3EC00E32A}"/>
              </a:ext>
            </a:extLst>
          </p:cNvPr>
          <p:cNvSpPr txBox="1"/>
          <p:nvPr userDrawn="1"/>
        </p:nvSpPr>
        <p:spPr>
          <a:xfrm>
            <a:off x="837040" y="792131"/>
            <a:ext cx="4295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06740-C624-4416-A8C2-79404810F153}"/>
              </a:ext>
            </a:extLst>
          </p:cNvPr>
          <p:cNvSpPr txBox="1"/>
          <p:nvPr userDrawn="1"/>
        </p:nvSpPr>
        <p:spPr>
          <a:xfrm>
            <a:off x="11018971" y="5387226"/>
            <a:ext cx="4295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&lt;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EE60CB-A908-F2DD-F2FB-F4E12A493174}"/>
              </a:ext>
            </a:extLst>
          </p:cNvPr>
          <p:cNvCxnSpPr/>
          <p:nvPr userDrawn="1"/>
        </p:nvCxnSpPr>
        <p:spPr>
          <a:xfrm>
            <a:off x="6075904" y="701978"/>
            <a:ext cx="0" cy="522614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524E3C-1982-7E40-034A-4930A781C707}"/>
              </a:ext>
            </a:extLst>
          </p:cNvPr>
          <p:cNvCxnSpPr>
            <a:cxnSpLocks/>
          </p:cNvCxnSpPr>
          <p:nvPr userDrawn="1"/>
        </p:nvCxnSpPr>
        <p:spPr>
          <a:xfrm>
            <a:off x="6075904" y="3408200"/>
            <a:ext cx="5372618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1CF9C1-C8B4-477D-7D43-78DD0DABA6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5378" y="910078"/>
            <a:ext cx="4858233" cy="22551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3332BF-4014-3097-7DB1-DFCAE81BF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606" y="3724332"/>
            <a:ext cx="4279900" cy="1916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CB0CB66-E79B-7D9B-18D1-11B306BC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6" y="1085222"/>
            <a:ext cx="4620824" cy="1933540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574E09B-8E8B-CB53-4DDC-3A2C536D896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45238" y="3636963"/>
            <a:ext cx="4857750" cy="2130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8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F29202D5-F59B-F75C-A7E3-B84558A25CB2}"/>
              </a:ext>
            </a:extLst>
          </p:cNvPr>
          <p:cNvSpPr/>
          <p:nvPr userDrawn="1"/>
        </p:nvSpPr>
        <p:spPr>
          <a:xfrm>
            <a:off x="6075904" y="701978"/>
            <a:ext cx="5372618" cy="2706222"/>
          </a:xfrm>
          <a:prstGeom prst="round1Rect">
            <a:avLst>
              <a:gd name="adj" fmla="val 4043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FE6A52-39DB-47FE-34E9-9F7AE5E9A539}"/>
              </a:ext>
            </a:extLst>
          </p:cNvPr>
          <p:cNvSpPr txBox="1"/>
          <p:nvPr userDrawn="1"/>
        </p:nvSpPr>
        <p:spPr>
          <a:xfrm rot="16200000">
            <a:off x="11742547" y="6349985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2C97D4C-068A-7D3E-8B35-6888A2D32ADC}"/>
              </a:ext>
            </a:extLst>
          </p:cNvPr>
          <p:cNvSpPr txBox="1"/>
          <p:nvPr userDrawn="1"/>
        </p:nvSpPr>
        <p:spPr>
          <a:xfrm rot="5400000">
            <a:off x="11373214" y="6337287"/>
            <a:ext cx="3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4BB0E0-DD73-1379-9C90-FC2F7C015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Short Title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5BB48D-3DD4-8806-1166-678CA0F8C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02C34FD-DE41-2266-632C-1A98B7AD3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4546" y="6424591"/>
            <a:ext cx="848341" cy="22011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7DA756-64A7-0295-B6BF-A2105533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35B5BD-5537-AC26-4E24-1CD25FF10FC5}"/>
              </a:ext>
            </a:extLst>
          </p:cNvPr>
          <p:cNvSpPr/>
          <p:nvPr userDrawn="1"/>
        </p:nvSpPr>
        <p:spPr>
          <a:xfrm>
            <a:off x="678716" y="701978"/>
            <a:ext cx="10769806" cy="5246646"/>
          </a:xfrm>
          <a:prstGeom prst="roundRect">
            <a:avLst>
              <a:gd name="adj" fmla="val 148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21DFB-CD39-9D20-942E-93A3EC00E32A}"/>
              </a:ext>
            </a:extLst>
          </p:cNvPr>
          <p:cNvSpPr txBox="1"/>
          <p:nvPr userDrawn="1"/>
        </p:nvSpPr>
        <p:spPr>
          <a:xfrm>
            <a:off x="837040" y="792131"/>
            <a:ext cx="4295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06740-C624-4416-A8C2-79404810F153}"/>
              </a:ext>
            </a:extLst>
          </p:cNvPr>
          <p:cNvSpPr txBox="1"/>
          <p:nvPr userDrawn="1"/>
        </p:nvSpPr>
        <p:spPr>
          <a:xfrm>
            <a:off x="11018971" y="5387226"/>
            <a:ext cx="4295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&lt;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EE60CB-A908-F2DD-F2FB-F4E12A493174}"/>
              </a:ext>
            </a:extLst>
          </p:cNvPr>
          <p:cNvCxnSpPr/>
          <p:nvPr userDrawn="1"/>
        </p:nvCxnSpPr>
        <p:spPr>
          <a:xfrm>
            <a:off x="6075904" y="701978"/>
            <a:ext cx="0" cy="522614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524E3C-1982-7E40-034A-4930A781C707}"/>
              </a:ext>
            </a:extLst>
          </p:cNvPr>
          <p:cNvCxnSpPr>
            <a:cxnSpLocks/>
          </p:cNvCxnSpPr>
          <p:nvPr userDrawn="1"/>
        </p:nvCxnSpPr>
        <p:spPr>
          <a:xfrm>
            <a:off x="6075904" y="3408200"/>
            <a:ext cx="5372618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E1CF9C1-C8B4-477D-7D43-78DD0DABA6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5606" y="1217555"/>
            <a:ext cx="4591596" cy="44228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3332BF-4014-3097-7DB1-DFCAE81BF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368" y="3724332"/>
            <a:ext cx="4279900" cy="1916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CB0CB66-E79B-7D9B-18D1-11B306BC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68" y="1085222"/>
            <a:ext cx="4620824" cy="1933540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47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34" y="1600199"/>
            <a:ext cx="5554766" cy="1828801"/>
          </a:xfrm>
        </p:spPr>
        <p:txBody>
          <a:bodyPr anchor="b">
            <a:noAutofit/>
          </a:bodyPr>
          <a:lstStyle>
            <a:lvl1pPr algn="l">
              <a:defRPr sz="55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34" y="3602038"/>
            <a:ext cx="5554766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400" y="477963"/>
            <a:ext cx="1872782" cy="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69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b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34" y="1600199"/>
            <a:ext cx="5554766" cy="1828801"/>
          </a:xfrm>
        </p:spPr>
        <p:txBody>
          <a:bodyPr anchor="b">
            <a:noAutofit/>
          </a:bodyPr>
          <a:lstStyle>
            <a:lvl1pPr algn="l">
              <a:defRPr sz="55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234" y="3602038"/>
            <a:ext cx="5554766" cy="1655762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477504"/>
            <a:ext cx="1872782" cy="4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1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498" y="1144753"/>
            <a:ext cx="2896910" cy="1655762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DIVIDER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498" y="2833173"/>
            <a:ext cx="2896910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8537" y="386064"/>
            <a:ext cx="1277112" cy="33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84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vider Slide-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79434" y="667511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434" y="2669350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063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vider Slide-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79434" y="667511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434" y="2669350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067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vider Slide-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6274" y="717435"/>
            <a:ext cx="4872014" cy="1828801"/>
          </a:xfrm>
        </p:spPr>
        <p:txBody>
          <a:bodyPr anchor="b">
            <a:noAutofit/>
          </a:bodyPr>
          <a:lstStyle>
            <a:lvl1pPr algn="l">
              <a:defRPr sz="3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A6BEC-4202-C8C0-0A8F-AC194C473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6274" y="2719274"/>
            <a:ext cx="4872014" cy="1655762"/>
          </a:xfrm>
        </p:spPr>
        <p:txBody>
          <a:bodyPr>
            <a:normAutofit/>
          </a:bodyPr>
          <a:lstStyle>
            <a:lvl1pPr marL="0" indent="0" algn="l">
              <a:buNone/>
              <a:defRPr sz="1300" b="0" i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4676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08C6-5EB9-1B3D-8599-7ABB8F1C8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233" y="1504949"/>
            <a:ext cx="9974367" cy="2486026"/>
          </a:xfrm>
        </p:spPr>
        <p:txBody>
          <a:bodyPr anchor="b">
            <a:noAutofit/>
          </a:bodyPr>
          <a:lstStyle>
            <a:lvl1pPr algn="l">
              <a:defRPr sz="89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F83E55-FF99-D108-ADA7-283427A0C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3400" y="477963"/>
            <a:ext cx="1872782" cy="4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6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C4072-F788-A7BF-01F3-5E1BD1F8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4017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7DD47-7A4C-36F0-CDE3-924441E51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592" y="18622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28B5594-5135-DE17-CCD8-529DDE8FF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53312" y="6356350"/>
            <a:ext cx="2694525" cy="365125"/>
          </a:xfrm>
          <a:prstGeom prst="rect">
            <a:avLst/>
          </a:prstGeom>
        </p:spPr>
        <p:txBody>
          <a:bodyPr anchor="ctr"/>
          <a:lstStyle>
            <a:lvl1pPr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Short Title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8054F93-A771-736E-A649-92DE2DD53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1401" y="6356350"/>
            <a:ext cx="158044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Month Year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0F924DD-2BF8-6C2B-B086-6B7888CCF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522" y="6338062"/>
            <a:ext cx="558993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 i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62C6C5-4FAD-3E47-8466-6E5061505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0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2" r:id="rId5"/>
    <p:sldLayoutId id="2147483663" r:id="rId6"/>
    <p:sldLayoutId id="2147483677" r:id="rId7"/>
    <p:sldLayoutId id="2147483664" r:id="rId8"/>
    <p:sldLayoutId id="2147483684" r:id="rId9"/>
    <p:sldLayoutId id="2147483666" r:id="rId10"/>
    <p:sldLayoutId id="2147483667" r:id="rId11"/>
    <p:sldLayoutId id="2147483671" r:id="rId12"/>
    <p:sldLayoutId id="2147483650" r:id="rId13"/>
    <p:sldLayoutId id="2147483673" r:id="rId14"/>
    <p:sldLayoutId id="2147483661" r:id="rId15"/>
    <p:sldLayoutId id="2147483675" r:id="rId16"/>
    <p:sldLayoutId id="2147483674" r:id="rId17"/>
    <p:sldLayoutId id="2147483656" r:id="rId18"/>
    <p:sldLayoutId id="2147483683" r:id="rId19"/>
    <p:sldLayoutId id="2147483654" r:id="rId20"/>
    <p:sldLayoutId id="2147483685" r:id="rId21"/>
    <p:sldLayoutId id="2147483652" r:id="rId22"/>
    <p:sldLayoutId id="2147483653" r:id="rId23"/>
    <p:sldLayoutId id="2147483655" r:id="rId24"/>
    <p:sldLayoutId id="2147483678" r:id="rId25"/>
    <p:sldLayoutId id="2147483679" r:id="rId26"/>
    <p:sldLayoutId id="2147483680" r:id="rId27"/>
    <p:sldLayoutId id="2147483682" r:id="rId28"/>
    <p:sldLayoutId id="2147483681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consortium.github.io/submissions-wg/" TargetMode="External"/><Relationship Id="rId2" Type="http://schemas.openxmlformats.org/officeDocument/2006/relationships/hyperlink" Target="https://r-consortium.org/posts/news-from-r-submissions-working-group-pilot-3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rpodcast.github.io/shiny-webr-posit2024/" TargetMode="External"/><Relationship Id="rId5" Type="http://schemas.openxmlformats.org/officeDocument/2006/relationships/hyperlink" Target="https://pharmaverse.github.io/blog/posts/2024-02-01_containers_webassembly_submission/containers_and_webassembly_submissions.html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hinylive.io/r/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1066-AA32-EAD4-87A3-36E1B1367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Shiny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57006-E4F4-742C-609E-6EB43B311C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Stagg, Phil Bowsher</a:t>
            </a:r>
          </a:p>
          <a:p>
            <a:r>
              <a:rPr lang="en-US" dirty="0"/>
              <a:t>Posit, PBC</a:t>
            </a:r>
          </a:p>
        </p:txBody>
      </p:sp>
    </p:spTree>
    <p:extLst>
      <p:ext uri="{BB962C8B-B14F-4D97-AF65-F5344CB8AC3E}">
        <p14:creationId xmlns:p14="http://schemas.microsoft.com/office/powerpoint/2010/main" val="42731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541A-1E0F-D6FF-C3DD-C935C342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4256F9-84CD-9FC3-1F4B-463A47523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2" y="1769937"/>
            <a:ext cx="11258482" cy="1362692"/>
          </a:xfrm>
        </p:spPr>
        <p:txBody>
          <a:bodyPr>
            <a:normAutofit/>
          </a:bodyPr>
          <a:lstStyle/>
          <a:p>
            <a:pPr fontAlgn="base"/>
            <a:r>
              <a:rPr lang="en-GB" sz="2000" dirty="0"/>
              <a:t>Create clinical trial submission deliverables with </a:t>
            </a:r>
            <a:r>
              <a:rPr lang="en-GB" sz="2000" b="1" dirty="0"/>
              <a:t>open-source</a:t>
            </a:r>
            <a:r>
              <a:rPr lang="en-GB" sz="2000" dirty="0"/>
              <a:t> software</a:t>
            </a:r>
          </a:p>
          <a:p>
            <a:pPr fontAlgn="base"/>
            <a:r>
              <a:rPr lang="en-GB" sz="2000" dirty="0"/>
              <a:t>Consists of </a:t>
            </a:r>
            <a:r>
              <a:rPr lang="en-GB" sz="2000" b="1" dirty="0"/>
              <a:t>Industry and Regulatory</a:t>
            </a:r>
            <a:r>
              <a:rPr lang="en-GB" sz="2000" dirty="0"/>
              <a:t> members</a:t>
            </a:r>
          </a:p>
          <a:p>
            <a:pPr fontAlgn="base"/>
            <a:r>
              <a:rPr lang="en-GB" sz="2000" dirty="0">
                <a:hlinkClick r:id="rId2"/>
              </a:rPr>
              <a:t>Pilot 3</a:t>
            </a:r>
            <a:r>
              <a:rPr lang="en-GB" sz="2000" dirty="0"/>
              <a:t>: Successful Shiny app submission to FDA reviewers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118A12-F289-FD3A-28B8-7352382D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502841"/>
            <a:ext cx="10515600" cy="1362692"/>
          </a:xfrm>
        </p:spPr>
        <p:txBody>
          <a:bodyPr/>
          <a:lstStyle/>
          <a:p>
            <a:r>
              <a:rPr lang="en-US" dirty="0"/>
              <a:t>R Consortium Submission Working Group</a:t>
            </a:r>
            <a:br>
              <a:rPr lang="en-US" dirty="0"/>
            </a:br>
            <a:r>
              <a:rPr lang="en-GB" sz="2400" dirty="0">
                <a:hlinkClick r:id="rId3"/>
              </a:rPr>
              <a:t>https://rconsortium.github.io/submissions-wg/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4D0F-1AE6-0F47-D18D-6AD1AF21E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SHINYLIVE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20FE2-A312-78ED-DE44-FA9C333BC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1" y="3097119"/>
            <a:ext cx="4772891" cy="3136284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7983325-02A7-66AD-A954-DDDA221BD093}"/>
              </a:ext>
            </a:extLst>
          </p:cNvPr>
          <p:cNvSpPr txBox="1">
            <a:spLocks/>
          </p:cNvSpPr>
          <p:nvPr/>
        </p:nvSpPr>
        <p:spPr>
          <a:xfrm>
            <a:off x="5803392" y="3455208"/>
            <a:ext cx="5755179" cy="250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Now investigating containers and WebAssembly for Shiny app submission.</a:t>
            </a:r>
          </a:p>
          <a:p>
            <a:pPr algn="l" fontAlgn="base"/>
            <a:endParaRPr lang="en-GB" sz="2000" b="0" i="0" dirty="0">
              <a:solidFill>
                <a:srgbClr val="222222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indent="0" algn="l" fontAlgn="base">
              <a:buNone/>
            </a:pPr>
            <a:r>
              <a:rPr lang="en-GB" sz="1600" b="0" i="0" dirty="0">
                <a:solidFill>
                  <a:srgbClr val="22222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🔗 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5"/>
              </a:rPr>
              <a:t>Testing Containers and WebAssembly in Submissions to the FDA - pharmaverse.github.io</a:t>
            </a:r>
            <a:endParaRPr lang="en-GB" sz="1600" b="0" i="0" dirty="0">
              <a:solidFill>
                <a:srgbClr val="222222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0" indent="0" algn="l" fontAlgn="base">
              <a:buNone/>
            </a:pPr>
            <a:r>
              <a:rPr lang="en-GB" sz="1600" b="0" i="0" dirty="0">
                <a:solidFill>
                  <a:srgbClr val="22222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🔗 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6"/>
              </a:rPr>
              <a:t>Shiny Based Clinical Submissions - Eric Nantz posit::conf(2024)</a:t>
            </a:r>
            <a:endParaRPr lang="en-GB" sz="1600" b="0" i="0" dirty="0">
              <a:solidFill>
                <a:srgbClr val="222222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5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ED8D3-71E3-BAAF-A19A-9C67178F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04665-C0A0-F078-14A6-B0A2BE5C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Shinylive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31F87-4D7E-E243-6844-F55862A26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SHINYLIVE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0410D-46CB-9839-DBAE-A4ABEC6F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9"/>
          <a:stretch/>
        </p:blipFill>
        <p:spPr>
          <a:xfrm>
            <a:off x="3115713" y="1636689"/>
            <a:ext cx="5960573" cy="48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5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D02A-09E3-9A30-A6BB-DD6ACDA3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78DC0-9A1F-DD58-70B7-9F582336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933993"/>
          </a:xfrm>
        </p:spPr>
        <p:txBody>
          <a:bodyPr/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Shinylive Website: </a:t>
            </a:r>
            <a:r>
              <a:rPr lang="en-GB" sz="2800" b="1" i="0" u="none" strike="noStrike" dirty="0">
                <a:solidFill>
                  <a:srgbClr val="222222"/>
                </a:solidFill>
                <a:effectLst/>
                <a:latin typeface="Open Sans ExtraBold" pitchFamily="2" charset="0"/>
                <a:ea typeface="Open Sans ExtraBold" pitchFamily="2" charset="0"/>
                <a:cs typeface="Open Sans ExtraBold" pitchFamily="2" charset="0"/>
                <a:hlinkClick r:id="rId2"/>
              </a:rPr>
              <a:t>https://shinylive.io/r/</a:t>
            </a:r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AB4FB-C6EF-392C-54D7-394B37F29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SHINYLIVE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072B3-B65C-EBB2-66CB-8D62C7E6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05" y="1596044"/>
            <a:ext cx="7449589" cy="50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6C5D-42B1-A724-5B7D-DF663C69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66E74A-B34C-BAD5-A06E-D58CBB6AC2EC}"/>
              </a:ext>
            </a:extLst>
          </p:cNvPr>
          <p:cNvSpPr/>
          <p:nvPr/>
        </p:nvSpPr>
        <p:spPr>
          <a:xfrm>
            <a:off x="619713" y="5642094"/>
            <a:ext cx="6836803" cy="5153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17312-FA5E-4251-2DBF-E0D479E28988}"/>
              </a:ext>
            </a:extLst>
          </p:cNvPr>
          <p:cNvSpPr/>
          <p:nvPr/>
        </p:nvSpPr>
        <p:spPr>
          <a:xfrm>
            <a:off x="619713" y="4024191"/>
            <a:ext cx="7467878" cy="5153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0EBDB0-B23C-9F84-017D-A44243D999EE}"/>
              </a:ext>
            </a:extLst>
          </p:cNvPr>
          <p:cNvSpPr/>
          <p:nvPr/>
        </p:nvSpPr>
        <p:spPr>
          <a:xfrm>
            <a:off x="619713" y="2435628"/>
            <a:ext cx="6545166" cy="4904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7F251-A9C6-214F-A76D-DBC171F0E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729651"/>
            <a:ext cx="11100817" cy="45963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Install the Shinylive R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&gt;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install.packages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("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shinylive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")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Convert the app: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&gt;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shinylive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::export("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myapp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", "site")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Binary bundle ready to transfer to another machine or host online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&gt;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httpuv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::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runStaticServer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("site")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A4486-E41D-BC84-E083-B466B1CA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1" y="590569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Convert a Shiny app to Shinylive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84051-127A-41C9-7321-B01974F93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SHINYLIVE</a:t>
            </a:r>
          </a:p>
        </p:txBody>
      </p:sp>
    </p:spTree>
    <p:extLst>
      <p:ext uri="{BB962C8B-B14F-4D97-AF65-F5344CB8AC3E}">
        <p14:creationId xmlns:p14="http://schemas.microsoft.com/office/powerpoint/2010/main" val="339038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2678-8610-F7B2-020C-549A6CC6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BCF0-CF6D-4E73-4531-B7AA24AD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1" y="590569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Shinylive in Quarto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473F9-D614-B091-A572-B4B6241D2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SHINYLIVE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BE3D3-5365-F087-09C5-44D8EDB0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4" y="1656382"/>
            <a:ext cx="10217727" cy="42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5346-9C59-2F60-E135-93E97F1D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B4E671CB-6C1C-6E83-6DB1-203DD42F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5" y="1508534"/>
            <a:ext cx="10129336" cy="4662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AF3B9-CA14-22E1-84B4-FF0586C3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1" y="590569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Shinylive in Quarto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822BD-C858-A22C-7600-8E576F819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SHINYLIVE</a:t>
            </a:r>
          </a:p>
        </p:txBody>
      </p:sp>
    </p:spTree>
    <p:extLst>
      <p:ext uri="{BB962C8B-B14F-4D97-AF65-F5344CB8AC3E}">
        <p14:creationId xmlns:p14="http://schemas.microsoft.com/office/powerpoint/2010/main" val="55236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30EC2-4017-714E-9B96-8C7728A6A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4E1E0-00AE-9C8F-1605-B7C3483B8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7118744" cy="2689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Binary R packages for WebAssembly are available from CRAN-like repositories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000" dirty="0"/>
              <a:t>Over 65% of CRAN packages available for webR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repo.r-wasm.org</a:t>
            </a:r>
            <a:endParaRPr lang="en-US" sz="1800" dirty="0"/>
          </a:p>
          <a:p>
            <a:r>
              <a:rPr lang="en-US" sz="2000" dirty="0"/>
              <a:t>R-Universe provides </a:t>
            </a:r>
            <a:r>
              <a:rPr lang="en-US" sz="2000" dirty="0" err="1"/>
              <a:t>bioconductor</a:t>
            </a:r>
            <a:r>
              <a:rPr lang="en-US" sz="2000" dirty="0"/>
              <a:t>, custom R packages</a:t>
            </a:r>
          </a:p>
          <a:p>
            <a:pPr lvl="1"/>
            <a:r>
              <a:rPr lang="en-US" sz="1800" dirty="0"/>
              <a:t>https://r-</a:t>
            </a:r>
            <a:r>
              <a:rPr lang="en-US" sz="1800" dirty="0" err="1"/>
              <a:t>universe.dev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E40A0-4383-7BFD-5E34-49C49D5B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WebAssembly R packages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7FD1E-2666-44FE-E150-B9239FA22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WEBASSEMBLY R PACKAGES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D10BC2-BB6C-A127-314B-AF6ADA7E63FC}"/>
              </a:ext>
            </a:extLst>
          </p:cNvPr>
          <p:cNvSpPr txBox="1">
            <a:spLocks/>
          </p:cNvSpPr>
          <p:nvPr/>
        </p:nvSpPr>
        <p:spPr>
          <a:xfrm>
            <a:off x="545591" y="4821599"/>
            <a:ext cx="6952490" cy="1362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Recent improvements:</a:t>
            </a:r>
          </a:p>
          <a:p>
            <a:r>
              <a:rPr lang="en-US" sz="2000" dirty="0"/>
              <a:t>Improved bundling</a:t>
            </a:r>
          </a:p>
          <a:p>
            <a:r>
              <a:rPr lang="en-US" sz="2000" dirty="0"/>
              <a:t>No external dependencies, long-term reproducibility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CEE97-65E0-DC95-3A17-DAF259CE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948" y="775046"/>
            <a:ext cx="3291563" cy="37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AFA0-475A-FCAA-558B-4C51F22D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02A70-9EA1-14EE-A11A-4E2133A44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0" y="1679171"/>
            <a:ext cx="10975849" cy="451677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Not all R packages work under WebAssembly.</a:t>
            </a:r>
          </a:p>
          <a:p>
            <a:pPr lvl="1"/>
            <a:r>
              <a:rPr lang="en-US" sz="2000" dirty="0"/>
              <a:t>No {curl} package currently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Requires a web server, even for local Shinylive applications.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will always be good reasons to use a traditional Shiny deployment.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Browser security restrictions:</a:t>
            </a:r>
          </a:p>
          <a:p>
            <a:pPr lvl="1"/>
            <a:r>
              <a:rPr lang="en-US" sz="2000" dirty="0"/>
              <a:t>Limited networking</a:t>
            </a:r>
          </a:p>
          <a:p>
            <a:pPr lvl="1"/>
            <a:r>
              <a:rPr lang="en-US" sz="2000" dirty="0"/>
              <a:t>No raw socket access, no external database access,.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There are no secrets with a Shinylive app!</a:t>
            </a:r>
          </a:p>
          <a:p>
            <a:pPr lvl="1"/>
            <a:r>
              <a:rPr lang="en-US" sz="2000" dirty="0"/>
              <a:t>Anything in the app source can be viewed.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1679-CF9D-2084-B2CC-E8FEB68D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942305"/>
          </a:xfrm>
        </p:spPr>
        <p:txBody>
          <a:bodyPr anchor="ctr">
            <a:normAutofit/>
          </a:bodyPr>
          <a:lstStyle/>
          <a:p>
            <a:r>
              <a:rPr lang="en-US" dirty="0"/>
              <a:t>Future work and current issues</a:t>
            </a:r>
          </a:p>
        </p:txBody>
      </p:sp>
    </p:spTree>
    <p:extLst>
      <p:ext uri="{BB962C8B-B14F-4D97-AF65-F5344CB8AC3E}">
        <p14:creationId xmlns:p14="http://schemas.microsoft.com/office/powerpoint/2010/main" val="138151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B0FA-F3D6-745F-CC11-2215F4360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8628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CA2A7-2782-2E40-15E8-F87B04B0E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6032189" cy="3908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webR</a:t>
            </a:r>
            <a:r>
              <a:rPr lang="en-US" dirty="0"/>
              <a:t> project is a version of the R interpreter built for WebAssembly.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Execute R code directly in a web browser, without any supporting R server.</a:t>
            </a:r>
          </a:p>
        </p:txBody>
      </p:sp>
      <p:pic>
        <p:nvPicPr>
          <p:cNvPr id="8" name="Picture 7" descr="A hexagon with a web and text&#10;&#10;Description automatically generated">
            <a:extLst>
              <a:ext uri="{FF2B5EF4-FFF2-40B4-BE49-F238E27FC236}">
                <a16:creationId xmlns:a16="http://schemas.microsoft.com/office/drawing/2014/main" id="{AA739908-2ED3-EB41-1108-A83F9F34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68" y="1870968"/>
            <a:ext cx="3917835" cy="39080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33D7D-30FB-8F03-EB34-9F04B781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webR: R for WebAssembly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2A3D7-2E4A-C4A5-F0B5-0243E156A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WEBR</a:t>
            </a:r>
          </a:p>
        </p:txBody>
      </p:sp>
    </p:spTree>
    <p:extLst>
      <p:ext uri="{BB962C8B-B14F-4D97-AF65-F5344CB8AC3E}">
        <p14:creationId xmlns:p14="http://schemas.microsoft.com/office/powerpoint/2010/main" val="411591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280C-3851-E979-63BE-81AFA462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48FF1-7588-C5E9-7378-A570192BC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WEBR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866375-1A79-2CA2-E64E-2C7AC8C2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606310"/>
          </a:xfrm>
        </p:spPr>
        <p:txBody>
          <a:bodyPr>
            <a:normAutofit/>
          </a:bodyPr>
          <a:lstStyle/>
          <a:p>
            <a:r>
              <a:rPr lang="en-GB" sz="2800" dirty="0"/>
              <a:t>https://</a:t>
            </a:r>
            <a:r>
              <a:rPr lang="en-GB" sz="2800" dirty="0" err="1"/>
              <a:t>webr.r-wasm.org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085A0-23F9-76BC-7790-5109EFB8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13" y="1264824"/>
            <a:ext cx="8635082" cy="49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DF13-4A3F-B0B7-B77C-5C176DE45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8D3D7-4EBD-61F7-9F13-361951B96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6032189" cy="3908040"/>
          </a:xfrm>
        </p:spPr>
        <p:txBody>
          <a:bodyPr>
            <a:normAutofit/>
          </a:bodyPr>
          <a:lstStyle/>
          <a:p>
            <a:r>
              <a:rPr lang="en-US" sz="2400" dirty="0"/>
              <a:t>A portable binary code format</a:t>
            </a:r>
          </a:p>
          <a:p>
            <a:r>
              <a:rPr lang="en-US" sz="2400" dirty="0"/>
              <a:t>Enables high-performance applications on web pages</a:t>
            </a:r>
          </a:p>
          <a:p>
            <a:r>
              <a:rPr lang="en-US" sz="2400" dirty="0"/>
              <a:t>Near-native execution speed</a:t>
            </a:r>
          </a:p>
          <a:p>
            <a:r>
              <a:rPr lang="en-US" sz="2400" dirty="0"/>
              <a:t>Supported by most modern browsers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CD343-E12A-9B55-9996-2049E5B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662051"/>
            <a:ext cx="10515600" cy="1362692"/>
          </a:xfrm>
        </p:spPr>
        <p:txBody>
          <a:bodyPr anchor="ctr">
            <a:normAutofit/>
          </a:bodyPr>
          <a:lstStyle/>
          <a:p>
            <a:r>
              <a:rPr lang="en-US" dirty="0"/>
              <a:t>How it works: WebAssembly (2017)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1934D-5FB0-4598-E464-A19CE534C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592" y="401701"/>
            <a:ext cx="3346704" cy="260350"/>
          </a:xfrm>
        </p:spPr>
        <p:txBody>
          <a:bodyPr>
            <a:normAutofit/>
          </a:bodyPr>
          <a:lstStyle/>
          <a:p>
            <a:r>
              <a:rPr lang="en-US" dirty="0"/>
              <a:t>WEBR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0A7702-3F8B-EEFD-74D7-CFE3C44EE00D}"/>
              </a:ext>
            </a:extLst>
          </p:cNvPr>
          <p:cNvSpPr txBox="1">
            <a:spLocks/>
          </p:cNvSpPr>
          <p:nvPr/>
        </p:nvSpPr>
        <p:spPr>
          <a:xfrm>
            <a:off x="545590" y="4387645"/>
            <a:ext cx="5776551" cy="1535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Containerization</a:t>
            </a:r>
          </a:p>
          <a:p>
            <a:r>
              <a:rPr lang="en-US" sz="2400" dirty="0"/>
              <a:t>Sandboxing</a:t>
            </a:r>
          </a:p>
          <a:p>
            <a:r>
              <a:rPr lang="en-US" sz="2400" dirty="0"/>
              <a:t>Interactivity</a:t>
            </a:r>
          </a:p>
          <a:p>
            <a:endParaRPr lang="en-US"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BBA4BA5-6117-2CD7-72B6-CE4381A2AD5C}"/>
              </a:ext>
            </a:extLst>
          </p:cNvPr>
          <p:cNvSpPr txBox="1">
            <a:spLocks/>
          </p:cNvSpPr>
          <p:nvPr/>
        </p:nvSpPr>
        <p:spPr>
          <a:xfrm>
            <a:off x="5439596" y="4387645"/>
            <a:ext cx="5776551" cy="1535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Reproducibility</a:t>
            </a:r>
          </a:p>
          <a:p>
            <a:r>
              <a:rPr lang="en-US" sz="2400" dirty="0"/>
              <a:t>Software portability</a:t>
            </a:r>
          </a:p>
          <a:p>
            <a:r>
              <a:rPr lang="en-US" sz="2400" dirty="0"/>
              <a:t>Universal binaries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5A9BA0-C570-307B-54F8-7D1CEAFB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606" y="1047545"/>
            <a:ext cx="3302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F2D6EA-F455-C76F-BA2D-62F4253BD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6711419" cy="3908040"/>
          </a:xfrm>
        </p:spPr>
        <p:txBody>
          <a:bodyPr>
            <a:normAutofit/>
          </a:bodyPr>
          <a:lstStyle/>
          <a:p>
            <a:r>
              <a:rPr lang="en-US" dirty="0"/>
              <a:t>A workstation, under a desk, running R</a:t>
            </a:r>
          </a:p>
          <a:p>
            <a:r>
              <a:rPr lang="en-US" dirty="0"/>
              <a:t>Shiny Server Open Source</a:t>
            </a:r>
          </a:p>
          <a:p>
            <a:r>
              <a:rPr lang="en-US" dirty="0"/>
              <a:t>Posit Cloud/Workbench</a:t>
            </a:r>
          </a:p>
          <a:p>
            <a:r>
              <a:rPr lang="en-US" dirty="0" err="1"/>
              <a:t>shinyapps.io</a:t>
            </a:r>
            <a:r>
              <a:rPr lang="en-US" dirty="0"/>
              <a:t>/Posit Connect Cloud</a:t>
            </a:r>
          </a:p>
          <a:p>
            <a:r>
              <a:rPr lang="en-US" dirty="0"/>
              <a:t>Posit Connect enterprise deployment</a:t>
            </a:r>
          </a:p>
          <a:p>
            <a:r>
              <a:rPr lang="en-US" dirty="0"/>
              <a:t>AWS/Google/Azure cloud hosting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E2D8A-D504-DE15-C001-86674075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mean by server?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1D2C8-3385-31BD-BCE8-8A3951EF0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 SERVER</a:t>
            </a:r>
          </a:p>
        </p:txBody>
      </p:sp>
    </p:spTree>
    <p:extLst>
      <p:ext uri="{BB962C8B-B14F-4D97-AF65-F5344CB8AC3E}">
        <p14:creationId xmlns:p14="http://schemas.microsoft.com/office/powerpoint/2010/main" val="345506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721F-EF0F-7354-48E7-5E5AA82B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CB1AE-9627-7DF8-4D08-F4E4A5A9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Shiny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6ECBE-1BAA-7741-6EA0-E4195DEF5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D8AB5-49E2-1873-2371-1521178A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22" y="1815717"/>
            <a:ext cx="5081155" cy="43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7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5BC76-9D0A-CC04-C305-9E8CD23F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668C0-8BBC-02B7-416A-DBC85FEE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9163674" cy="1808799"/>
          </a:xfrm>
        </p:spPr>
        <p:txBody>
          <a:bodyPr>
            <a:normAutofit/>
          </a:bodyPr>
          <a:lstStyle/>
          <a:p>
            <a:r>
              <a:rPr lang="en-US" dirty="0"/>
              <a:t>Transfer source and data to some other machine.</a:t>
            </a:r>
          </a:p>
          <a:p>
            <a:r>
              <a:rPr lang="en-US" dirty="0"/>
              <a:t>Prepare environment with R &amp; RStudio.</a:t>
            </a:r>
          </a:p>
          <a:p>
            <a:r>
              <a:rPr lang="en-US" dirty="0"/>
              <a:t>Run the app with a local Shiny server.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BC399F-989A-01F1-033F-EF9C5DE3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 R source code?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FC9DB-9EC5-E72F-AD8C-5226BDF49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 SERVER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966EB6E-3C3F-D72D-99D2-AE7845058875}"/>
              </a:ext>
            </a:extLst>
          </p:cNvPr>
          <p:cNvSpPr txBox="1">
            <a:spLocks/>
          </p:cNvSpPr>
          <p:nvPr/>
        </p:nvSpPr>
        <p:spPr>
          <a:xfrm>
            <a:off x="545590" y="4076612"/>
            <a:ext cx="8831165" cy="180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How do we ensure the results and conclusions are the same on every machine?</a:t>
            </a:r>
          </a:p>
        </p:txBody>
      </p:sp>
    </p:spTree>
    <p:extLst>
      <p:ext uri="{BB962C8B-B14F-4D97-AF65-F5344CB8AC3E}">
        <p14:creationId xmlns:p14="http://schemas.microsoft.com/office/powerpoint/2010/main" val="26058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51D1-6CE1-863C-0220-81FC1662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F02F4-41C5-C806-1A5B-0C87BD5023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REPRODUCIBILITY IN DATA SCIENCE</a:t>
            </a:r>
          </a:p>
        </p:txBody>
      </p:sp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9A32F97F-CD86-2111-DE2F-EEB70352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61" y="1202690"/>
            <a:ext cx="10233277" cy="45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2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14B6D-04FF-B925-4F63-9C163818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EDCB9-96D2-66C4-028D-DF4F546BF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591" y="1870968"/>
            <a:ext cx="11258482" cy="180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Many different computational environments exist, all can affect an analysis.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14D3CF-2032-41E6-C62E-675B6240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1D37A-30A5-0B39-4820-407E86C1B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REPRODUCIBILITY IN DATA SCIENCE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A483C8-9D7F-08BB-7F6C-F9C82C199D19}"/>
              </a:ext>
            </a:extLst>
          </p:cNvPr>
          <p:cNvSpPr txBox="1">
            <a:spLocks/>
          </p:cNvSpPr>
          <p:nvPr/>
        </p:nvSpPr>
        <p:spPr>
          <a:xfrm>
            <a:off x="545590" y="2661304"/>
            <a:ext cx="4894005" cy="1535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Language and package management</a:t>
            </a:r>
          </a:p>
          <a:p>
            <a:r>
              <a:rPr lang="en-US" sz="2400" dirty="0"/>
              <a:t>Versions of interpreter software:</a:t>
            </a:r>
          </a:p>
          <a:p>
            <a:r>
              <a:rPr lang="en-US" sz="2400" dirty="0"/>
              <a:t>R 3.6.3, 4.1.3, 4.4.1</a:t>
            </a:r>
          </a:p>
          <a:p>
            <a:r>
              <a:rPr lang="en-US" sz="2400" dirty="0"/>
              <a:t>Versions of packages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6B6B72-2012-66F4-9BC6-4C78A23C9916}"/>
              </a:ext>
            </a:extLst>
          </p:cNvPr>
          <p:cNvSpPr txBox="1">
            <a:spLocks/>
          </p:cNvSpPr>
          <p:nvPr/>
        </p:nvSpPr>
        <p:spPr>
          <a:xfrm>
            <a:off x="5439596" y="2661303"/>
            <a:ext cx="5776551" cy="180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2000" b="1" dirty="0"/>
              <a:t>System and library management</a:t>
            </a:r>
          </a:p>
          <a:p>
            <a:pPr fontAlgn="base"/>
            <a:r>
              <a:rPr lang="en-GB" sz="2000" dirty="0"/>
              <a:t>System libraries: GSL, BLAS/LAPACK</a:t>
            </a:r>
          </a:p>
          <a:p>
            <a:pPr fontAlgn="base"/>
            <a:r>
              <a:rPr lang="en-GB" sz="2000" dirty="0"/>
              <a:t>Operating system: Windows, macOS, Linux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D93033-9F19-C72A-FA00-BFA3645024CE}"/>
              </a:ext>
            </a:extLst>
          </p:cNvPr>
          <p:cNvSpPr txBox="1">
            <a:spLocks/>
          </p:cNvSpPr>
          <p:nvPr/>
        </p:nvSpPr>
        <p:spPr>
          <a:xfrm>
            <a:off x="545590" y="4647500"/>
            <a:ext cx="10670557" cy="180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GB" sz="2000" b="1" dirty="0"/>
              <a:t>Tools: rig, </a:t>
            </a:r>
            <a:r>
              <a:rPr lang="en-GB" sz="2000" b="1" dirty="0" err="1"/>
              <a:t>pak</a:t>
            </a:r>
            <a:r>
              <a:rPr lang="en-GB" sz="2000" b="1" dirty="0"/>
              <a:t>, </a:t>
            </a:r>
            <a:r>
              <a:rPr lang="en-GB" sz="2000" b="1" dirty="0" err="1"/>
              <a:t>renv</a:t>
            </a:r>
            <a:r>
              <a:rPr lang="en-GB" sz="2000" b="1" dirty="0"/>
              <a:t>, Virtual Machines, Docker, Nix/Rix</a:t>
            </a:r>
          </a:p>
          <a:p>
            <a:pPr fontAlgn="base"/>
            <a:r>
              <a:rPr lang="en-GB" sz="2000" dirty="0"/>
              <a:t>Very slow to reproduce environment in full, especially without caching!</a:t>
            </a:r>
          </a:p>
          <a:p>
            <a:pPr fontAlgn="base"/>
            <a:r>
              <a:rPr lang="en-GB" sz="2000" dirty="0"/>
              <a:t>Difficult to use, very steep learning curve.</a:t>
            </a:r>
          </a:p>
        </p:txBody>
      </p:sp>
    </p:spTree>
    <p:extLst>
      <p:ext uri="{BB962C8B-B14F-4D97-AF65-F5344CB8AC3E}">
        <p14:creationId xmlns:p14="http://schemas.microsoft.com/office/powerpoint/2010/main" val="16929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Posit 2022">
      <a:dk1>
        <a:srgbClr val="404041"/>
      </a:dk1>
      <a:lt1>
        <a:srgbClr val="FFFFFF"/>
      </a:lt1>
      <a:dk2>
        <a:srgbClr val="22384C"/>
      </a:dk2>
      <a:lt2>
        <a:srgbClr val="E7E6E6"/>
      </a:lt2>
      <a:accent1>
        <a:srgbClr val="447099"/>
      </a:accent1>
      <a:accent2>
        <a:srgbClr val="EE6330"/>
      </a:accent2>
      <a:accent3>
        <a:srgbClr val="CFCFCF"/>
      </a:accent3>
      <a:accent4>
        <a:srgbClr val="335471"/>
      </a:accent4>
      <a:accent5>
        <a:srgbClr val="7393B2"/>
      </a:accent5>
      <a:accent6>
        <a:srgbClr val="A1B7CB"/>
      </a:accent6>
      <a:hlink>
        <a:srgbClr val="447099"/>
      </a:hlink>
      <a:folHlink>
        <a:srgbClr val="EE63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579</Words>
  <Application>Microsoft Macintosh PowerPoint</Application>
  <PresentationFormat>Widescreen</PresentationFormat>
  <Paragraphs>111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Open Sans Light</vt:lpstr>
      <vt:lpstr>Source Code Pro</vt:lpstr>
      <vt:lpstr>Office Theme</vt:lpstr>
      <vt:lpstr>Serverless Shiny</vt:lpstr>
      <vt:lpstr>webR: R for WebAssembly</vt:lpstr>
      <vt:lpstr>https://webr.r-wasm.org</vt:lpstr>
      <vt:lpstr>How it works: WebAssembly (2017)</vt:lpstr>
      <vt:lpstr>What do I mean by server?</vt:lpstr>
      <vt:lpstr>Traditional Shiny Server</vt:lpstr>
      <vt:lpstr>Distribute R source code?</vt:lpstr>
      <vt:lpstr>PowerPoint Presentation</vt:lpstr>
      <vt:lpstr>Computing environments</vt:lpstr>
      <vt:lpstr>R Consortium Submission Working Group https://rconsortium.github.io/submissions-wg/</vt:lpstr>
      <vt:lpstr>Shinylive App</vt:lpstr>
      <vt:lpstr>Shinylive Website: https://shinylive.io/r/</vt:lpstr>
      <vt:lpstr>Convert a Shiny app to Shinylive</vt:lpstr>
      <vt:lpstr>Shinylive in Quarto</vt:lpstr>
      <vt:lpstr>Shinylive in Quarto</vt:lpstr>
      <vt:lpstr>WebAssembly R packages</vt:lpstr>
      <vt:lpstr>Future work and current issues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Olivia James</dc:creator>
  <cp:lastModifiedBy>George Stagg</cp:lastModifiedBy>
  <cp:revision>12</cp:revision>
  <dcterms:created xsi:type="dcterms:W3CDTF">2022-09-14T17:30:05Z</dcterms:created>
  <dcterms:modified xsi:type="dcterms:W3CDTF">2024-10-23T17:40:18Z</dcterms:modified>
</cp:coreProperties>
</file>